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64" r:id="rId4"/>
    <p:sldId id="263" r:id="rId5"/>
    <p:sldId id="258" r:id="rId6"/>
    <p:sldId id="259" r:id="rId7"/>
    <p:sldId id="265" r:id="rId8"/>
    <p:sldId id="260" r:id="rId9"/>
  </p:sldIdLst>
  <p:sldSz cx="12192000" cy="6858000"/>
  <p:notesSz cx="6858000" cy="9144000"/>
  <p:embeddedFontLst>
    <p:embeddedFont>
      <p:font typeface="Century Schoolbook" pitchFamily="18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25538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456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672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2377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6178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2239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 rot="5400000">
            <a:off x="10733828" y="1110597"/>
            <a:ext cx="22860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 rot="5400000">
            <a:off x="10045959" y="4117661"/>
            <a:ext cx="365760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508000" y="0"/>
            <a:ext cx="812800" cy="6858000"/>
          </a:xfrm>
          <a:prstGeom prst="rect">
            <a:avLst/>
          </a:prstGeom>
          <a:solidFill>
            <a:srgbClr val="FEC2AC">
              <a:alpha val="5333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368448" y="0"/>
            <a:ext cx="139552" cy="6858000"/>
          </a:xfrm>
          <a:prstGeom prst="rect">
            <a:avLst/>
          </a:prstGeom>
          <a:solidFill>
            <a:srgbClr val="FFD8CC">
              <a:alpha val="3529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1320800" y="0"/>
            <a:ext cx="242496" cy="6858000"/>
          </a:xfrm>
          <a:prstGeom prst="rect">
            <a:avLst/>
          </a:prstGeom>
          <a:solidFill>
            <a:srgbClr val="FFD8CC">
              <a:alpha val="6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1521760" y="0"/>
            <a:ext cx="307040" cy="6858000"/>
          </a:xfrm>
          <a:prstGeom prst="rect">
            <a:avLst/>
          </a:prstGeom>
          <a:solidFill>
            <a:srgbClr val="FFEDE7">
              <a:alpha val="7058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26" name="Google Shape;26;p2"/>
          <p:cNvCxnSpPr/>
          <p:nvPr/>
        </p:nvCxnSpPr>
        <p:spPr>
          <a:xfrm>
            <a:off x="141792" y="0"/>
            <a:ext cx="0" cy="6858000"/>
          </a:xfrm>
          <a:prstGeom prst="straightConnector1">
            <a:avLst/>
          </a:prstGeom>
          <a:noFill/>
          <a:ln w="57150" cap="flat" cmpd="sng">
            <a:solidFill>
              <a:srgbClr val="FEC2AC">
                <a:alpha val="72549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" name="Google Shape;27;p2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w="57150" cap="flat" cmpd="sng">
            <a:solidFill>
              <a:srgbClr val="FFEDE7">
                <a:alpha val="82352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" name="Google Shape;28;p2"/>
          <p:cNvCxnSpPr/>
          <p:nvPr/>
        </p:nvCxnSpPr>
        <p:spPr>
          <a:xfrm>
            <a:off x="1138816" y="0"/>
            <a:ext cx="0" cy="6858000"/>
          </a:xfrm>
          <a:prstGeom prst="straightConnector1">
            <a:avLst/>
          </a:prstGeom>
          <a:noFill/>
          <a:ln w="57150" cap="flat" cmpd="sng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" name="Google Shape;29;p2"/>
          <p:cNvCxnSpPr/>
          <p:nvPr/>
        </p:nvCxnSpPr>
        <p:spPr>
          <a:xfrm>
            <a:off x="2302187" y="0"/>
            <a:ext cx="0" cy="6858000"/>
          </a:xfrm>
          <a:prstGeom prst="straightConnector1">
            <a:avLst/>
          </a:prstGeom>
          <a:noFill/>
          <a:ln w="28575" cap="flat" cmpd="sng">
            <a:solidFill>
              <a:srgbClr val="FEC2AC">
                <a:alpha val="81568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2"/>
          <p:cNvCxnSpPr/>
          <p:nvPr/>
        </p:nvCxnSpPr>
        <p:spPr>
          <a:xfrm>
            <a:off x="14224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2"/>
          <p:cNvCxnSpPr/>
          <p:nvPr/>
        </p:nvCxnSpPr>
        <p:spPr>
          <a:xfrm>
            <a:off x="12151808" y="0"/>
            <a:ext cx="0" cy="6858000"/>
          </a:xfrm>
          <a:prstGeom prst="straightConnector1">
            <a:avLst/>
          </a:prstGeom>
          <a:noFill/>
          <a:ln w="57150" cap="flat" cmpd="thickThin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2"/>
          <p:cNvSpPr/>
          <p:nvPr/>
        </p:nvSpPr>
        <p:spPr>
          <a:xfrm>
            <a:off x="1625600" y="0"/>
            <a:ext cx="101600" cy="6858000"/>
          </a:xfrm>
          <a:prstGeom prst="rect">
            <a:avLst/>
          </a:prstGeom>
          <a:solidFill>
            <a:srgbClr val="FEC2AC">
              <a:alpha val="5058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746176" y="4866752"/>
            <a:ext cx="855232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454773" y="5500632"/>
            <a:ext cx="18288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2218944" y="5788152"/>
            <a:ext cx="36576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8" name="Google Shape;38;p2"/>
          <p:cNvSpPr txBox="1">
            <a:spLocks noGrp="1"/>
          </p:cNvSpPr>
          <p:nvPr>
            <p:ph type="sldNum" idx="12"/>
          </p:nvPr>
        </p:nvSpPr>
        <p:spPr>
          <a:xfrm>
            <a:off x="1767392" y="4928702"/>
            <a:ext cx="812800" cy="51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entury Schoolbook"/>
              <a:buNone/>
              <a:defRPr sz="3000" b="1"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52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dt" idx="10"/>
          </p:nvPr>
        </p:nvSpPr>
        <p:spPr>
          <a:xfrm rot="5400000">
            <a:off x="10732008" y="1106932"/>
            <a:ext cx="22860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ftr" idx="11"/>
          </p:nvPr>
        </p:nvSpPr>
        <p:spPr>
          <a:xfrm rot="5400000">
            <a:off x="10046208" y="4114800"/>
            <a:ext cx="365760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/>
          <p:nvPr/>
        </p:nvSpPr>
        <p:spPr>
          <a:xfrm>
            <a:off x="508000" y="0"/>
            <a:ext cx="812800" cy="6858000"/>
          </a:xfrm>
          <a:prstGeom prst="rect">
            <a:avLst/>
          </a:prstGeom>
          <a:solidFill>
            <a:srgbClr val="FEC2AC">
              <a:alpha val="5333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368448" y="0"/>
            <a:ext cx="139552" cy="6858000"/>
          </a:xfrm>
          <a:prstGeom prst="rect">
            <a:avLst/>
          </a:prstGeom>
          <a:solidFill>
            <a:srgbClr val="FFD8CC">
              <a:alpha val="3529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1320800" y="0"/>
            <a:ext cx="242496" cy="6858000"/>
          </a:xfrm>
          <a:prstGeom prst="rect">
            <a:avLst/>
          </a:prstGeom>
          <a:solidFill>
            <a:srgbClr val="FFD8CC">
              <a:alpha val="6941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1521760" y="0"/>
            <a:ext cx="307040" cy="6858000"/>
          </a:xfrm>
          <a:prstGeom prst="rect">
            <a:avLst/>
          </a:prstGeom>
          <a:solidFill>
            <a:srgbClr val="FFEDE7">
              <a:alpha val="7058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54" name="Google Shape;54;p4"/>
          <p:cNvCxnSpPr/>
          <p:nvPr/>
        </p:nvCxnSpPr>
        <p:spPr>
          <a:xfrm>
            <a:off x="141792" y="0"/>
            <a:ext cx="0" cy="6858000"/>
          </a:xfrm>
          <a:prstGeom prst="straightConnector1">
            <a:avLst/>
          </a:prstGeom>
          <a:noFill/>
          <a:ln w="57150" cap="flat" cmpd="sng">
            <a:solidFill>
              <a:srgbClr val="FEC2AC">
                <a:alpha val="72549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5" name="Google Shape;55;p4"/>
          <p:cNvCxnSpPr/>
          <p:nvPr/>
        </p:nvCxnSpPr>
        <p:spPr>
          <a:xfrm>
            <a:off x="1219200" y="0"/>
            <a:ext cx="0" cy="6858000"/>
          </a:xfrm>
          <a:prstGeom prst="straightConnector1">
            <a:avLst/>
          </a:prstGeom>
          <a:noFill/>
          <a:ln w="57150" cap="flat" cmpd="sng">
            <a:solidFill>
              <a:srgbClr val="FFEDE7">
                <a:alpha val="82352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" name="Google Shape;56;p4"/>
          <p:cNvCxnSpPr/>
          <p:nvPr/>
        </p:nvCxnSpPr>
        <p:spPr>
          <a:xfrm>
            <a:off x="1138816" y="0"/>
            <a:ext cx="0" cy="6858000"/>
          </a:xfrm>
          <a:prstGeom prst="straightConnector1">
            <a:avLst/>
          </a:prstGeom>
          <a:noFill/>
          <a:ln w="57150" cap="flat" cmpd="sng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4"/>
          <p:cNvCxnSpPr/>
          <p:nvPr/>
        </p:nvCxnSpPr>
        <p:spPr>
          <a:xfrm>
            <a:off x="2302187" y="0"/>
            <a:ext cx="0" cy="6858000"/>
          </a:xfrm>
          <a:prstGeom prst="straightConnector1">
            <a:avLst/>
          </a:prstGeom>
          <a:noFill/>
          <a:ln w="28575" cap="flat" cmpd="sng">
            <a:solidFill>
              <a:srgbClr val="FEC2AC">
                <a:alpha val="81568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" name="Google Shape;58;p4"/>
          <p:cNvCxnSpPr/>
          <p:nvPr/>
        </p:nvCxnSpPr>
        <p:spPr>
          <a:xfrm>
            <a:off x="14224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4"/>
          <p:cNvSpPr/>
          <p:nvPr/>
        </p:nvSpPr>
        <p:spPr>
          <a:xfrm>
            <a:off x="1625600" y="0"/>
            <a:ext cx="101600" cy="6858000"/>
          </a:xfrm>
          <a:prstGeom prst="rect">
            <a:avLst/>
          </a:prstGeom>
          <a:solidFill>
            <a:srgbClr val="FEC2AC">
              <a:alpha val="5058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1766272" y="4866752"/>
            <a:ext cx="855232" cy="6414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454773" y="5500632"/>
            <a:ext cx="182880" cy="1371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2218944" y="5791200"/>
            <a:ext cx="365760" cy="2743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2505387" y="4479888"/>
            <a:ext cx="487680" cy="365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65" name="Google Shape;65;p4"/>
          <p:cNvCxnSpPr/>
          <p:nvPr/>
        </p:nvCxnSpPr>
        <p:spPr>
          <a:xfrm>
            <a:off x="12130592" y="0"/>
            <a:ext cx="0" cy="6858000"/>
          </a:xfrm>
          <a:prstGeom prst="straightConnector1">
            <a:avLst/>
          </a:prstGeom>
          <a:noFill/>
          <a:ln w="57150" cap="flat" cmpd="thickThin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4"/>
          <p:cNvSpPr txBox="1">
            <a:spLocks noGrp="1"/>
          </p:cNvSpPr>
          <p:nvPr>
            <p:ph type="sldNum" idx="12"/>
          </p:nvPr>
        </p:nvSpPr>
        <p:spPr>
          <a:xfrm>
            <a:off x="1787488" y="4928702"/>
            <a:ext cx="812800" cy="51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5"/>
          <p:cNvSpPr txBox="1">
            <a:spLocks noGrp="1"/>
          </p:cNvSpPr>
          <p:nvPr>
            <p:ph type="body" idx="2"/>
          </p:nvPr>
        </p:nvSpPr>
        <p:spPr>
          <a:xfrm>
            <a:off x="5693664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body" idx="1"/>
          </p:nvPr>
        </p:nvSpPr>
        <p:spPr>
          <a:xfrm>
            <a:off x="609600" y="2362200"/>
            <a:ext cx="4876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2"/>
          </p:nvPr>
        </p:nvSpPr>
        <p:spPr>
          <a:xfrm>
            <a:off x="5829300" y="2362200"/>
            <a:ext cx="4876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6"/>
          <p:cNvSpPr>
            <a:spLocks noGrp="1"/>
          </p:cNvSpPr>
          <p:nvPr>
            <p:ph type="body" idx="3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sz="2000" b="1">
                <a:solidFill>
                  <a:srgbClr val="FFFFFF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6"/>
          <p:cNvSpPr>
            <a:spLocks noGrp="1"/>
          </p:cNvSpPr>
          <p:nvPr>
            <p:ph type="body" idx="4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Century Schoolbook"/>
              <a:buNone/>
              <a:defRPr sz="2000" b="1">
                <a:solidFill>
                  <a:srgbClr val="FFFFFF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7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8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9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w="38100" cap="flat" cmpd="sng">
            <a:solidFill>
              <a:srgbClr val="FEC2AC">
                <a:alpha val="92549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9"/>
          <p:cNvSpPr txBox="1"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sz="2000" b="1" cap="small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9"/>
          <p:cNvSpPr txBox="1">
            <a:spLocks noGrp="1"/>
          </p:cNvSpPr>
          <p:nvPr>
            <p:ph type="body" idx="1"/>
          </p:nvPr>
        </p:nvSpPr>
        <p:spPr>
          <a:xfrm>
            <a:off x="9083040" y="274320"/>
            <a:ext cx="2036064" cy="498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84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12"/>
              <a:buNone/>
              <a:defRPr sz="9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6" name="Google Shape;96;p9"/>
          <p:cNvCxnSpPr/>
          <p:nvPr/>
        </p:nvCxnSpPr>
        <p:spPr>
          <a:xfrm>
            <a:off x="8331200" y="0"/>
            <a:ext cx="0" cy="6858000"/>
          </a:xfrm>
          <a:prstGeom prst="straightConnector1">
            <a:avLst/>
          </a:prstGeom>
          <a:noFill/>
          <a:ln w="38100" cap="flat" cmpd="sng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7" name="Google Shape;97;p9"/>
          <p:cNvCxnSpPr/>
          <p:nvPr/>
        </p:nvCxnSpPr>
        <p:spPr>
          <a:xfrm>
            <a:off x="8256395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8" name="Google Shape;98;p9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" name="Google Shape;99;p9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>
              <a:alpha val="8627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00" name="Google Shape;100;p9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" name="Google Shape;101;p9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2" name="Google Shape;102;p9"/>
          <p:cNvSpPr txBox="1">
            <a:spLocks noGrp="1"/>
          </p:cNvSpPr>
          <p:nvPr>
            <p:ph type="body" idx="2"/>
          </p:nvPr>
        </p:nvSpPr>
        <p:spPr>
          <a:xfrm>
            <a:off x="406400" y="274320"/>
            <a:ext cx="7518400" cy="632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9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9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10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w="38100" cap="flat" cmpd="sng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" name="Google Shape;108;p10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09" name="Google Shape;109;p10"/>
          <p:cNvSpPr txBox="1"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entury Schoolbook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0"/>
          <p:cNvSpPr>
            <a:spLocks noGrp="1"/>
          </p:cNvSpPr>
          <p:nvPr>
            <p:ph type="pic" idx="2"/>
          </p:nvPr>
        </p:nvSpPr>
        <p:spPr>
          <a:xfrm>
            <a:off x="0" y="0"/>
            <a:ext cx="82296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DE7530"/>
              </a:buClr>
              <a:buSzPts val="1080"/>
              <a:buFont typeface="Noto Sans Symbols"/>
              <a:buChar char="🞆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EC2AC"/>
              </a:buClr>
              <a:buSzPts val="1080"/>
              <a:buFont typeface="Noto Sans Symbols"/>
              <a:buChar char="🞆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BBC9E9"/>
              </a:buClr>
              <a:buSzPts val="1088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Schoolbook"/>
              <a:buChar char="•"/>
              <a:defRPr sz="16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EC2AC"/>
              </a:buClr>
              <a:buSzPts val="840"/>
              <a:buFont typeface="Noto Sans Symbols"/>
              <a:buChar char="⚪"/>
              <a:defRPr sz="14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entury Schoolbook"/>
              <a:buChar char="•"/>
              <a:defRPr sz="1400" b="0" i="0" u="none" strike="noStrike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DE7530"/>
              </a:buClr>
              <a:buSzPts val="1400"/>
              <a:buFont typeface="Century Schoolbook"/>
              <a:buChar char="•"/>
              <a:defRPr sz="14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11" name="Google Shape;111;p10"/>
          <p:cNvSpPr txBox="1">
            <a:spLocks noGrp="1"/>
          </p:cNvSpPr>
          <p:nvPr>
            <p:ph type="body" idx="1"/>
          </p:nvPr>
        </p:nvSpPr>
        <p:spPr>
          <a:xfrm>
            <a:off x="9021064" y="264795"/>
            <a:ext cx="2032000" cy="495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840"/>
              <a:buFont typeface="Century Schoolbook"/>
              <a:buNone/>
              <a:defRPr sz="1200"/>
            </a:lvl1pPr>
            <a:lvl2pPr marL="914400" lvl="1" indent="-28956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60"/>
              <a:buChar char="⚫"/>
              <a:defRPr sz="1200"/>
            </a:lvl2pPr>
            <a:lvl3pPr marL="1371600" lvl="2" indent="-2667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00"/>
              <a:buChar char="?"/>
              <a:defRPr sz="1000"/>
            </a:lvl3pPr>
            <a:lvl4pPr marL="1828800" lvl="3" indent="-262889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Char char="?"/>
              <a:defRPr sz="900"/>
            </a:lvl4pPr>
            <a:lvl5pPr marL="2286000" lvl="4" indent="-267461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12"/>
              <a:buChar char="⚫"/>
              <a:defRPr sz="9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12" name="Google Shape;112;p10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10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14" name="Google Shape;114;p10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5" name="Google Shape;115;p10"/>
          <p:cNvCxnSpPr/>
          <p:nvPr/>
        </p:nvCxnSpPr>
        <p:spPr>
          <a:xfrm>
            <a:off x="8331200" y="0"/>
            <a:ext cx="0" cy="6858000"/>
          </a:xfrm>
          <a:prstGeom prst="straightConnector1">
            <a:avLst/>
          </a:prstGeom>
          <a:noFill/>
          <a:ln w="38100" cap="flat" cmpd="sng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" name="Google Shape;116;p10"/>
          <p:cNvCxnSpPr/>
          <p:nvPr/>
        </p:nvCxnSpPr>
        <p:spPr>
          <a:xfrm>
            <a:off x="8256395" y="0"/>
            <a:ext cx="0" cy="68580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10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0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0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1"/>
          <p:cNvSpPr txBox="1">
            <a:spLocks noGrp="1"/>
          </p:cNvSpPr>
          <p:nvPr>
            <p:ph type="body" idx="1"/>
          </p:nvPr>
        </p:nvSpPr>
        <p:spPr>
          <a:xfrm rot="5400000">
            <a:off x="3151124" y="-941324"/>
            <a:ext cx="4873752" cy="99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1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1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1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"/>
          <p:cNvSpPr txBox="1">
            <a:spLocks noGrp="1"/>
          </p:cNvSpPr>
          <p:nvPr>
            <p:ph type="title"/>
          </p:nvPr>
        </p:nvSpPr>
        <p:spPr>
          <a:xfrm rot="5400000">
            <a:off x="7031038" y="2082803"/>
            <a:ext cx="5851525" cy="2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2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0861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Char char="?"/>
              <a:defRPr/>
            </a:lvl1pPr>
            <a:lvl2pPr marL="914400" lvl="1" indent="-32004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2pPr>
            <a:lvl3pPr marL="1371600" lvl="2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3pPr>
            <a:lvl4pPr marL="1828800" lvl="3" indent="-29718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4pPr>
            <a:lvl5pPr marL="2286000" lvl="4" indent="-30632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24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12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2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2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1"/>
          <p:cNvCxnSpPr/>
          <p:nvPr/>
        </p:nvCxnSpPr>
        <p:spPr>
          <a:xfrm>
            <a:off x="11684000" y="0"/>
            <a:ext cx="0" cy="6858000"/>
          </a:xfrm>
          <a:prstGeom prst="straightConnector1">
            <a:avLst/>
          </a:prstGeom>
          <a:noFill/>
          <a:ln w="38100" cap="flat" cmpd="sng">
            <a:solidFill>
              <a:srgbClr val="FEC2AC">
                <a:alpha val="92549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  <a:defRPr sz="3000" b="0" i="0" u="none" strike="noStrike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2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🞆"/>
              <a:defRPr sz="24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914400" marR="0" lvl="1" indent="-33528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1371600" marR="0" lvl="2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DE7530"/>
              </a:buClr>
              <a:buSzPts val="1080"/>
              <a:buFont typeface="Noto Sans Symbols"/>
              <a:buChar char="🞆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1828800" marR="0" lvl="3" indent="-2971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EC2AC"/>
              </a:buClr>
              <a:buSzPts val="1080"/>
              <a:buFont typeface="Noto Sans Symbols"/>
              <a:buChar char="🞆"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2286000" marR="0" lvl="4" indent="-297688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BBC9E9"/>
              </a:buClr>
              <a:buSzPts val="1088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Schoolbook"/>
              <a:buChar char="•"/>
              <a:defRPr sz="16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3200400" marR="0" lvl="6" indent="-281939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EC2AC"/>
              </a:buClr>
              <a:buSzPts val="840"/>
              <a:buFont typeface="Noto Sans Symbols"/>
              <a:buChar char="⚪"/>
              <a:defRPr sz="14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entury Schoolbook"/>
              <a:buChar char="•"/>
              <a:defRPr sz="1400" b="0" i="0" u="none" strike="noStrike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DE7530"/>
              </a:buClr>
              <a:buSzPts val="1400"/>
              <a:buFont typeface="Century Schoolbook"/>
              <a:buChar char="•"/>
              <a:defRPr sz="14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endParaRPr/>
          </a:p>
        </p:txBody>
      </p:sp>
      <p:cxnSp>
        <p:nvCxnSpPr>
          <p:cNvPr id="11" name="Google Shape;11;p1"/>
          <p:cNvCxnSpPr/>
          <p:nvPr/>
        </p:nvCxnSpPr>
        <p:spPr>
          <a:xfrm>
            <a:off x="101600" y="0"/>
            <a:ext cx="0" cy="6858000"/>
          </a:xfrm>
          <a:prstGeom prst="straightConnector1">
            <a:avLst/>
          </a:prstGeom>
          <a:noFill/>
          <a:ln w="57150" cap="flat" cmpd="thickThin">
            <a:solidFill>
              <a:srgbClr val="FEC2A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1"/>
          <p:cNvCxnSpPr/>
          <p:nvPr/>
        </p:nvCxnSpPr>
        <p:spPr>
          <a:xfrm>
            <a:off x="11988800" y="0"/>
            <a:ext cx="0" cy="68580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1"/>
          <p:cNvSpPr/>
          <p:nvPr/>
        </p:nvSpPr>
        <p:spPr>
          <a:xfrm>
            <a:off x="11785600" y="0"/>
            <a:ext cx="406400" cy="6858000"/>
          </a:xfrm>
          <a:prstGeom prst="rect">
            <a:avLst/>
          </a:prstGeom>
          <a:solidFill>
            <a:srgbClr val="FEC2AC">
              <a:alpha val="8627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cxnSp>
        <p:nvCxnSpPr>
          <p:cNvPr id="14" name="Google Shape;14;p1"/>
          <p:cNvCxnSpPr/>
          <p:nvPr/>
        </p:nvCxnSpPr>
        <p:spPr>
          <a:xfrm>
            <a:off x="1188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" name="Google Shape;15;p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spe.hhs.gov/system/files/pdf/76766/rpt_LGBTQ_RHY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kplacebullying.org/multi/pdf/WBI-2014-US-Survey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Workplace and Diversity</a:t>
            </a:r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/>
              <a:t>Analysis of Challenges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Challenges in Overcoming Diversity Issues</a:t>
            </a:r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SzPts val="1680"/>
              <a:buFont typeface="Wingdings" panose="05000000000000000000" pitchFamily="2" charset="2"/>
              <a:buChar char="q"/>
            </a:pPr>
            <a:r>
              <a:rPr lang="en-US" dirty="0" smtClean="0"/>
              <a:t>Organizations </a:t>
            </a:r>
            <a:r>
              <a:rPr lang="en-US" dirty="0"/>
              <a:t>strive to support diverse </a:t>
            </a:r>
            <a:r>
              <a:rPr lang="en-US" dirty="0" smtClean="0"/>
              <a:t>networks in workplace settings amidst </a:t>
            </a:r>
            <a:r>
              <a:rPr lang="en-US" dirty="0"/>
              <a:t>significant barriers. </a:t>
            </a:r>
            <a:endParaRPr lang="en-US" dirty="0" smtClean="0"/>
          </a:p>
          <a:p>
            <a:pPr marL="342900" indent="-342900">
              <a:spcBef>
                <a:spcPts val="0"/>
              </a:spcBef>
              <a:buSzPts val="1680"/>
              <a:buFont typeface="Wingdings" panose="05000000000000000000" pitchFamily="2" charset="2"/>
              <a:buChar char="q"/>
            </a:pPr>
            <a:r>
              <a:rPr lang="en-US" dirty="0" smtClean="0"/>
              <a:t>The runaway and homeless case study on LGBT youths provides significant insights into the issue of discrimination and harassment amongst these minority population (</a:t>
            </a:r>
            <a:r>
              <a:rPr lang="en-US" dirty="0" err="1" smtClean="0"/>
              <a:t>Burwick</a:t>
            </a:r>
            <a:r>
              <a:rPr lang="en-US" dirty="0"/>
              <a:t> </a:t>
            </a:r>
            <a:r>
              <a:rPr lang="en-US" dirty="0" smtClean="0"/>
              <a:t>et al., 2014).</a:t>
            </a:r>
            <a:endParaRPr lang="en-US" dirty="0"/>
          </a:p>
          <a:p>
            <a:pPr marL="342900" indent="-342900">
              <a:spcBef>
                <a:spcPts val="0"/>
              </a:spcBef>
              <a:buSzPts val="1680"/>
              <a:buFont typeface="Wingdings" panose="05000000000000000000" pitchFamily="2" charset="2"/>
              <a:buChar char="q"/>
            </a:pPr>
            <a:r>
              <a:rPr lang="en-US" dirty="0" smtClean="0"/>
              <a:t>Regardless, LGBT strive to achieve </a:t>
            </a:r>
            <a:r>
              <a:rPr lang="en-US" dirty="0"/>
              <a:t>d</a:t>
            </a:r>
            <a:r>
              <a:rPr lang="en-US" dirty="0" smtClean="0"/>
              <a:t>iversity freedom in the long-run. </a:t>
            </a:r>
          </a:p>
          <a:p>
            <a:pPr marL="342900" indent="-342900">
              <a:spcBef>
                <a:spcPts val="0"/>
              </a:spcBef>
              <a:buSzPts val="1680"/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38" y="4294314"/>
            <a:ext cx="41352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in Overcoming Diversity Issues (Cont.)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According to the Mathematica Policy Research, understanding the needs of the LGBT in work setup is crucial in addressing the challenge of harassment and discrimination.</a:t>
            </a:r>
          </a:p>
          <a:p>
            <a:pPr marL="342900" indent="-342900"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However, finding the needed data to address these issues could pose significant barriers (</a:t>
            </a:r>
            <a:r>
              <a:rPr lang="en-US" dirty="0" err="1"/>
              <a:t>Burwick</a:t>
            </a:r>
            <a:r>
              <a:rPr lang="en-US" dirty="0"/>
              <a:t> et al., 2014</a:t>
            </a:r>
            <a:r>
              <a:rPr lang="en-US" dirty="0" smtClean="0"/>
              <a:t>).</a:t>
            </a:r>
          </a:p>
          <a:p>
            <a:pPr marL="342900" indent="-342900"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The barriers include ignorance, backlash, and prejudice amongst the different stakeholders of a firm.</a:t>
            </a:r>
          </a:p>
          <a:p>
            <a:pPr marL="342900" indent="-342900">
              <a:buSzPts val="1680"/>
              <a:buFont typeface="Wingdings" panose="05000000000000000000" pitchFamily="2" charset="2"/>
              <a:buChar char="q"/>
            </a:pPr>
            <a:endParaRPr lang="en-US" dirty="0"/>
          </a:p>
          <a:p>
            <a:pPr marL="14859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006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in Overcoming Diversity Issues (Cont.)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SzPts val="1680"/>
              <a:buFont typeface="Wingdings" panose="05000000000000000000" pitchFamily="2" charset="2"/>
              <a:buChar char="q"/>
            </a:pPr>
            <a:r>
              <a:rPr lang="en-US" dirty="0" smtClean="0"/>
              <a:t>These </a:t>
            </a:r>
            <a:r>
              <a:rPr lang="en-US" dirty="0"/>
              <a:t>challenges are all based on attitudes development.</a:t>
            </a:r>
          </a:p>
          <a:p>
            <a:pPr marL="342900" indent="-342900"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As a result, the barriers are in the control of an organization’s </a:t>
            </a:r>
            <a:r>
              <a:rPr lang="en-US" dirty="0" smtClean="0"/>
              <a:t>workforce, in this case the runaway and homeless youth program.</a:t>
            </a:r>
            <a:endParaRPr lang="en-US" dirty="0"/>
          </a:p>
          <a:p>
            <a:pPr marL="342900" indent="-342900"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The presence of such attitudes amongst </a:t>
            </a:r>
            <a:r>
              <a:rPr lang="en-US" dirty="0" smtClean="0"/>
              <a:t>staff in workplaces and students in school settings </a:t>
            </a:r>
            <a:r>
              <a:rPr lang="en-US" dirty="0"/>
              <a:t>will continue to inhibit the creation of a diverse workplace (Patrick &amp; Kumar, 2012).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8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 smtClean="0"/>
              <a:t>Challenges in Overcoming Diversity Issues (Cont.)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Communication </a:t>
            </a:r>
            <a:r>
              <a:rPr lang="en-US" dirty="0" smtClean="0"/>
              <a:t>was </a:t>
            </a:r>
            <a:r>
              <a:rPr lang="en-US" dirty="0"/>
              <a:t>also a significant barrier in dealing with diversity </a:t>
            </a:r>
            <a:r>
              <a:rPr lang="en-US" dirty="0" smtClean="0"/>
              <a:t>issues since significant data could not be collected.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Wingdings" panose="05000000000000000000" pitchFamily="2" charset="2"/>
              <a:buChar char="q"/>
            </a:pPr>
            <a:r>
              <a:rPr lang="en-US" dirty="0" smtClean="0"/>
              <a:t>Minimum cultural competency also affected the mode of expression amongst the staff.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As a result, diversity issues continue to affect organization’s productivity due to varied employee perspectives.</a:t>
            </a:r>
            <a:endParaRPr dirty="0"/>
          </a:p>
          <a:p>
            <a:pPr marL="274320" lvl="0" indent="-1676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2607" y="4037076"/>
            <a:ext cx="388958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/>
              <a:t>Evaluation of the Challenges’ Effect on Diversity Strategy Implementation</a:t>
            </a:r>
            <a:endParaRPr dirty="0"/>
          </a:p>
        </p:txBody>
      </p:sp>
      <p:sp>
        <p:nvSpPr>
          <p:cNvPr id="156" name="Google Shape;156;p1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The ripple effects of the challenges inhibit the success of diversity initiatives.  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Font typeface="Wingdings" panose="05000000000000000000" pitchFamily="2" charset="2"/>
              <a:buChar char="q"/>
            </a:pPr>
            <a:r>
              <a:rPr lang="en-US" dirty="0"/>
              <a:t>For instance, failure to arrive at a consensus due to differing predispositions during teamwork negatively affects implementation of diversity strategies.</a:t>
            </a:r>
            <a:endParaRPr dirty="0"/>
          </a:p>
          <a:p>
            <a:pPr marL="274320" lvl="0" indent="-1676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274320" lvl="0" indent="-1676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274320" lvl="0" indent="-1676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pic>
        <p:nvPicPr>
          <p:cNvPr id="157" name="Google Shape;15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3037" y="4037076"/>
            <a:ext cx="3209925" cy="19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the Challenges’ Effect on Diversity Strategy Implementation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Secondly, negative attitudes resulting from backlash, ignorance, and prejudice would not allow successful implementation of diversity strategies.</a:t>
            </a:r>
          </a:p>
          <a:p>
            <a:r>
              <a:rPr lang="en-US" dirty="0" smtClean="0"/>
              <a:t>On that note, </a:t>
            </a:r>
            <a:r>
              <a:rPr lang="en-US" dirty="0" err="1" smtClean="0"/>
              <a:t>Ozeren</a:t>
            </a:r>
            <a:r>
              <a:rPr lang="en-US" dirty="0" smtClean="0"/>
              <a:t> (2014), asserts that addressing LGBT diversity issues in workplaces will be an important factor of increasing a firm’s competitive advantage.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36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References </a:t>
            </a:r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>
              <a:spcBef>
                <a:spcPts val="0"/>
              </a:spcBef>
              <a:buSzPts val="1680"/>
            </a:pPr>
            <a:r>
              <a:rPr lang="en-US" dirty="0" err="1" smtClean="0"/>
              <a:t>Burwick</a:t>
            </a:r>
            <a:r>
              <a:rPr lang="en-US" dirty="0" smtClean="0"/>
              <a:t>, A., </a:t>
            </a:r>
            <a:r>
              <a:rPr lang="en-US" dirty="0" err="1" smtClean="0"/>
              <a:t>Oddo</a:t>
            </a:r>
            <a:r>
              <a:rPr lang="en-US" dirty="0" smtClean="0"/>
              <a:t>, V., </a:t>
            </a:r>
            <a:r>
              <a:rPr lang="en-US" dirty="0" err="1" smtClean="0"/>
              <a:t>Durso</a:t>
            </a:r>
            <a:r>
              <a:rPr lang="en-US" dirty="0" smtClean="0"/>
              <a:t>, L., Friend, D., &amp; Gates, G. </a:t>
            </a:r>
            <a:r>
              <a:rPr lang="en-US" dirty="0"/>
              <a:t>(2014). Identifying and Serving </a:t>
            </a:r>
            <a:r>
              <a:rPr lang="en-US" dirty="0" smtClean="0"/>
              <a:t>LGBTQ Youth</a:t>
            </a:r>
            <a:r>
              <a:rPr lang="en-US" dirty="0"/>
              <a:t>: Case Studies of </a:t>
            </a:r>
            <a:r>
              <a:rPr lang="en-US" dirty="0" smtClean="0"/>
              <a:t>Runaway and </a:t>
            </a:r>
            <a:r>
              <a:rPr lang="en-US" dirty="0"/>
              <a:t>Homeless Youth </a:t>
            </a:r>
            <a:r>
              <a:rPr lang="en-US" dirty="0" smtClean="0"/>
              <a:t>Program Grantees. Retrieved from </a:t>
            </a:r>
            <a:r>
              <a:rPr lang="en-US" dirty="0">
                <a:hlinkClick r:id="rId3"/>
              </a:rPr>
              <a:t>https://aspe.hhs.gov/system/files/pdf/76766/rpt_LGBTQ_RHY.pdf</a:t>
            </a:r>
            <a:endParaRPr lang="en-US" dirty="0" smtClean="0"/>
          </a:p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?"/>
            </a:pPr>
            <a:r>
              <a:rPr lang="en-US" dirty="0" err="1" smtClean="0"/>
              <a:t>Ozerine</a:t>
            </a:r>
            <a:r>
              <a:rPr lang="en-US" dirty="0" smtClean="0"/>
              <a:t> </a:t>
            </a:r>
            <a:r>
              <a:rPr lang="en-US" dirty="0"/>
              <a:t>E. (2014). Sexual Orientation Discrimination In The Workplace: A Systematic Review </a:t>
            </a:r>
            <a:r>
              <a:rPr lang="en-US" dirty="0" smtClean="0"/>
              <a:t>Of </a:t>
            </a:r>
            <a:r>
              <a:rPr lang="en-US" dirty="0"/>
              <a:t>Literature. </a:t>
            </a:r>
            <a:r>
              <a:rPr lang="en-US" i="1" dirty="0"/>
              <a:t>Procedia Social and Behavioral Sciences. </a:t>
            </a:r>
            <a:r>
              <a:rPr lang="en-US" dirty="0"/>
              <a:t>109, 1203-1215.</a:t>
            </a:r>
            <a:endParaRPr dirty="0"/>
          </a:p>
          <a:p>
            <a:pPr marL="274320" lvl="0" indent="-2743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Char char="?"/>
            </a:pPr>
            <a:r>
              <a:rPr lang="en-US" dirty="0" err="1"/>
              <a:t>Namie</a:t>
            </a:r>
            <a:r>
              <a:rPr lang="en-US" dirty="0"/>
              <a:t>, G., </a:t>
            </a:r>
            <a:r>
              <a:rPr lang="en-US" dirty="0" err="1"/>
              <a:t>Chrinstensen</a:t>
            </a:r>
            <a:r>
              <a:rPr lang="en-US" dirty="0"/>
              <a:t>, D., &amp; Phillips, D. (2014). 2014 WBI Workplace Bullying Survey. </a:t>
            </a:r>
            <a:r>
              <a:rPr lang="en-US" i="1" dirty="0"/>
              <a:t>Workplace Bullying Institute. </a:t>
            </a:r>
            <a:r>
              <a:rPr lang="en-US" dirty="0"/>
              <a:t>Retrieved from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https://workplacebullying.org/multi/pdf/WBI-2014-US-Survey.pdf</a:t>
            </a:r>
            <a:r>
              <a:rPr lang="en-US" dirty="0"/>
              <a:t> </a:t>
            </a:r>
            <a:endParaRPr dirty="0"/>
          </a:p>
          <a:p>
            <a:pPr marL="274320" lvl="0" indent="-1676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274320" lvl="0" indent="-1676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iel">
  <a:themeElements>
    <a:clrScheme name="Oriel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479</Words>
  <Application>Microsoft Office PowerPoint</Application>
  <PresentationFormat>Custom</PresentationFormat>
  <Paragraphs>29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Wingdings</vt:lpstr>
      <vt:lpstr>Century Schoolbook</vt:lpstr>
      <vt:lpstr>Noto Sans Symbols</vt:lpstr>
      <vt:lpstr>Oriel</vt:lpstr>
      <vt:lpstr>Workplace and Diversity</vt:lpstr>
      <vt:lpstr>Challenges in Overcoming Diversity Issues</vt:lpstr>
      <vt:lpstr>Challenges in Overcoming Diversity Issues (Cont.)</vt:lpstr>
      <vt:lpstr>Challenges in Overcoming Diversity Issues (Cont.)</vt:lpstr>
      <vt:lpstr>Challenges in Overcoming Diversity Issues (Cont.)</vt:lpstr>
      <vt:lpstr>Evaluation of the Challenges’ Effect on Diversity Strategy Implementation</vt:lpstr>
      <vt:lpstr>Evaluation of the Challenges’ Effect on Diversity Strategy Implementation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and Diversity</dc:title>
  <cp:lastModifiedBy>Simon</cp:lastModifiedBy>
  <cp:revision>5</cp:revision>
  <dcterms:modified xsi:type="dcterms:W3CDTF">2019-04-18T01:17:31Z</dcterms:modified>
</cp:coreProperties>
</file>